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71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803DF-0B93-6543-8E01-D361427130BD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3B4AE-F4C3-B64F-9691-8DE4AEEF5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4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3B4AE-F4C3-B64F-9691-8DE4AEEF5F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0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AEB77-3AA3-EE82-0E6F-D9FF290D9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1B7A1-B9D9-131A-7066-7BD588501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C8080-05C3-64E7-6669-CBBF8846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7A261-7247-7C90-DDF3-C597D3BD2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6181F-CB86-02E4-131F-36E8527DE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9099D-2C9D-EA8C-3AD5-9AF1CE27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9F781-6461-2C0E-4E02-9189CF696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EF9BF-97B1-8F5B-32EA-97700813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4B7AE-2362-0CBF-5DB3-A423497D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CD331-FFB2-776D-A873-D1A2D152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1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A626E8-0E18-6F0C-3F6C-C45607380E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B5073-F33C-4E2D-5060-F6F4F080B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42D54-7C11-F2CA-DE2F-93A93B1D2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DA8A-E580-90B5-9F81-6A0AF7E5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06223-218E-CD0B-FA64-B41EA643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1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82C73-2F82-80D6-C29B-9CCB1C81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EDA2-A9E3-DB94-022A-FADD0DFF8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8EACC-EB69-D01A-66FA-441F005D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58DF4-3149-C9ED-E2E1-216E5D5A8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07A3C-5239-7BBC-CC06-8CD43C91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07AE-211D-BEB8-5D03-1A1C590B3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F8378-F41F-747D-D341-5C87BE16D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4DECB-A5B7-73D9-E5B8-D61B8B59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B5945-6D67-B82F-87C1-C05F403E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55F4B-D472-E46E-0E6D-13DE0586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7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574C8-76EC-1EFA-69B2-0775650EC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B4E48-7154-5BD9-9DC5-C808091B7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1EA55-197F-4395-0939-77E082ABB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F267C-7FBC-6077-A770-E9E3C1DB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14449-8678-3B71-7873-16601FE2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15FA1-5406-6567-0C02-B394281D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1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FE44-4180-61CA-D512-FB0F5EB1E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37C69-3BF0-40E4-B3DD-841F504BF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CA368-E071-5E01-64C1-D9C009FD3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DD35FA-9EA5-EC35-DEC4-A8E0341DF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2FB69-331F-E5C8-7C8E-45DDD1552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017C1-FDC3-55D4-D38F-8EFB0AC1F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322BDB-453A-D805-FFBD-BD7D4EA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E97170-F7F8-4C9F-8ACB-4504E2519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7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C1669-AED9-4BAB-8D60-C3CB6947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0C26BA-A3E2-1FE5-6688-7186070A8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1A0EFD-E949-5EC6-075D-F75A2BC4E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66C856-ED8C-AEE4-FEBA-36625447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9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2786BF-49F3-772E-CC1B-784B2AE6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A2D43-DA81-F4A8-96A1-1B7DAF47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E9F97-3903-496F-9BF8-586067562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3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96FEC-2E65-5010-9B5C-E4F719C0B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7AB00-F693-FECD-F363-F76A0F7E8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63334-05E1-CA9C-6EB7-92C1ACC0F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729C8-9A7F-DF97-FC0B-DD1EC8D19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28078-D737-AFD1-52D7-A2D10371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9B1B-B61B-BF20-6755-F66C9A0C4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7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8FCFF-542D-5A88-E4E2-FD202E509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CBD5EB-CAFD-0D09-F83D-4B5357E8B6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7BD611-7E32-18E3-CFDF-DB7BD00D0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41597-E549-D4BC-B0D9-866DF7D0F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3A108-15C1-80A8-9D81-BEEF6D8E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559BD-4EEA-E516-1784-F3687B39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1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AC4CF-384B-F8C0-A3B9-BBCC09234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33FB4-543B-DC83-B399-FB1BC43E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19141-109E-7A71-B83E-74BD359DB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8F82-88EB-9E43-9630-EE0C2581A91C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EBB3D-C623-101C-9218-B07A2916E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1FEE3-E538-12B5-15DE-1F0990A46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4D6AF-6C57-2D41-90E9-A29BBDD07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2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8943-DB84-231C-6A30-EEB3247D53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Role of a Parish </a:t>
            </a:r>
            <a:r>
              <a:rPr lang="en-US" dirty="0" err="1"/>
              <a:t>Councillor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91BDD-13FA-21BB-BA42-A38A0DD86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749648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1EE6B-2A59-DFB4-1720-2516B382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265"/>
          </a:xfrm>
        </p:spPr>
        <p:txBody>
          <a:bodyPr/>
          <a:lstStyle/>
          <a:p>
            <a:r>
              <a:rPr lang="en-US" dirty="0"/>
              <a:t>Practical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DF73B-8D36-6B8D-C5EC-9E5F448DA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449"/>
            <a:ext cx="10515600" cy="4816514"/>
          </a:xfrm>
        </p:spPr>
        <p:txBody>
          <a:bodyPr/>
          <a:lstStyle/>
          <a:p>
            <a:r>
              <a:rPr lang="en-US" dirty="0"/>
              <a:t>The council meets on the second Monday of the month, ten times a year (no meetings in January or August) between 7.30 – 9.30 pm.</a:t>
            </a:r>
          </a:p>
          <a:p>
            <a:r>
              <a:rPr lang="en-US" dirty="0"/>
              <a:t>Venue for meetings – Lansdowne Hall, Petty Lane, Derry Hill. </a:t>
            </a:r>
          </a:p>
          <a:p>
            <a:r>
              <a:rPr lang="en-US" dirty="0"/>
              <a:t>The inaugural meeting of the Derry Hill and </a:t>
            </a:r>
            <a:r>
              <a:rPr lang="en-US" dirty="0" err="1"/>
              <a:t>Studley</a:t>
            </a:r>
            <a:r>
              <a:rPr lang="en-US" dirty="0"/>
              <a:t> Parish Council will be on Monday 12</a:t>
            </a:r>
            <a:r>
              <a:rPr lang="en-US" baseline="30000" dirty="0"/>
              <a:t>th</a:t>
            </a:r>
            <a:r>
              <a:rPr lang="en-US" dirty="0"/>
              <a:t> May 2025.</a:t>
            </a:r>
          </a:p>
          <a:p>
            <a:r>
              <a:rPr lang="en-US" dirty="0"/>
              <a:t>Communication between </a:t>
            </a:r>
            <a:r>
              <a:rPr lang="en-US" dirty="0" err="1"/>
              <a:t>Councillors</a:t>
            </a:r>
            <a:r>
              <a:rPr lang="en-US" dirty="0"/>
              <a:t> and the Clerk is generally via e-mail and “Teams”. (“Teams” training will be provided.)</a:t>
            </a:r>
          </a:p>
          <a:p>
            <a:r>
              <a:rPr lang="en-US" dirty="0"/>
              <a:t>Most </a:t>
            </a:r>
            <a:r>
              <a:rPr lang="en-US" dirty="0" err="1"/>
              <a:t>Councillors</a:t>
            </a:r>
            <a:r>
              <a:rPr lang="en-US" dirty="0"/>
              <a:t> follow the proceedings at meetings with the aid of their lap top, I-pad or tablet or on their phones – the Lansdowne Hall’s </a:t>
            </a:r>
            <a:r>
              <a:rPr lang="en-US" dirty="0" err="1"/>
              <a:t>WiFi</a:t>
            </a:r>
            <a:r>
              <a:rPr lang="en-US" dirty="0"/>
              <a:t> code will be provided.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9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A740D-82FD-0DD4-8D43-E12C6F8F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392"/>
          </a:xfrm>
        </p:spPr>
        <p:txBody>
          <a:bodyPr/>
          <a:lstStyle/>
          <a:p>
            <a:r>
              <a:rPr lang="en-US" dirty="0"/>
              <a:t>Role of a Parish </a:t>
            </a:r>
            <a:r>
              <a:rPr lang="en-US" dirty="0" err="1"/>
              <a:t>Councillor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A86F3-58F2-AF26-E082-C02B83F33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279"/>
            <a:ext cx="10515600" cy="510644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represent the views of all residents within the parish.</a:t>
            </a:r>
            <a:r>
              <a:rPr lang="en-GB" sz="2800" dirty="0">
                <a:effectLst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take responsibility for running local services.</a:t>
            </a:r>
          </a:p>
          <a:p>
            <a:pPr marL="285750" indent="-285750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d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ecide on how much to raise through the council tax precept in order to deliver the Council’s services.</a:t>
            </a:r>
            <a:r>
              <a:rPr lang="en-GB" sz="2800" dirty="0">
                <a:effectLst/>
              </a:rPr>
              <a:t>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influence and shape the long-term development policy for the parish and, as part of the planning process, comment on planning applications within the parish. To use the Neighbourhood Plan to influence new development.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listen to the advice and guidance from the Parish Clerk to e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nsure that the Parish </a:t>
            </a: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ouncil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fulfills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its legal requirements.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42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3FC3-0843-56FE-6C4B-988ED2E2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509"/>
          </a:xfrm>
        </p:spPr>
        <p:txBody>
          <a:bodyPr/>
          <a:lstStyle/>
          <a:p>
            <a:r>
              <a:rPr lang="en-US" dirty="0"/>
              <a:t>Role of a Parish </a:t>
            </a:r>
            <a:r>
              <a:rPr lang="en-US" dirty="0" err="1"/>
              <a:t>Councillor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F496-44FA-5E52-ED2A-75E780371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146"/>
            <a:ext cx="10515600" cy="4838817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w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ork to identify issues that are important to the lives of the residents you represent.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w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ork to bring about improvements through local projects, lobbying other service providers and working in partnership with other parishes and agencies.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r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espond to local community groups’ requests for financial support through grant funding.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a good employer.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understand and follow the Parish Council’s policies and procedures.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a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 as the eyes and ears of Wiltshire Council</a:t>
            </a:r>
            <a:r>
              <a:rPr lang="en-GB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16914-7893-65F0-8F50-D3DCC441F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685"/>
          </a:xfrm>
        </p:spPr>
        <p:txBody>
          <a:bodyPr/>
          <a:lstStyle/>
          <a:p>
            <a:r>
              <a:rPr lang="en-US" dirty="0"/>
              <a:t>A Parish </a:t>
            </a:r>
            <a:r>
              <a:rPr lang="en-US" dirty="0" err="1"/>
              <a:t>Councillor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DB6F2-EB88-55E3-E825-1832F7EA5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810"/>
            <a:ext cx="10515600" cy="4716153"/>
          </a:xfrm>
        </p:spPr>
        <p:txBody>
          <a:bodyPr>
            <a:normAutofit fontScale="85000" lnSpcReduction="20000"/>
          </a:bodyPr>
          <a:lstStyle/>
          <a:p>
            <a:r>
              <a:rPr lang="en-GB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r</a:t>
            </a: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esponsible to</a:t>
            </a:r>
            <a:r>
              <a:rPr lang="en-GB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people resident within the Parish.</a:t>
            </a:r>
          </a:p>
          <a:p>
            <a:r>
              <a:rPr lang="en-GB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in r</a:t>
            </a: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egular liaison with</a:t>
            </a:r>
            <a:r>
              <a:rPr lang="en-GB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councillors, Parish Clerk, Local </a:t>
            </a:r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uthorities, residents.</a:t>
            </a:r>
          </a:p>
          <a:p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Period of service is - 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years.</a:t>
            </a:r>
          </a:p>
          <a:p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Salary</a:t>
            </a:r>
            <a:r>
              <a:rPr lang="en-GB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 voluntary position with some expenses able to be paid in certain cases.</a:t>
            </a:r>
          </a:p>
          <a:p>
            <a:pPr marL="0" indent="0">
              <a:buNone/>
            </a:pPr>
            <a:endParaRPr lang="en-GB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Parish Councillors cannot make decisions on behalf of the Council, all decisions are made collectively at a Parish Council meeting.</a:t>
            </a:r>
          </a:p>
          <a:p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Parish </a:t>
            </a:r>
            <a:r>
              <a:rPr lang="en-GB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ouncil is non-party political.</a:t>
            </a:r>
          </a:p>
          <a:p>
            <a:endParaRPr lang="en-GB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1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6C52-D1D9-690D-53FB-7EDEEDBE0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1441"/>
          </a:xfrm>
        </p:spPr>
        <p:txBody>
          <a:bodyPr/>
          <a:lstStyle/>
          <a:p>
            <a:r>
              <a:rPr lang="en-US" dirty="0"/>
              <a:t>How the parish council is funded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D0A48-AA11-0495-A461-3C2E91A7F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simple terms there are two pots of money:</a:t>
            </a:r>
          </a:p>
          <a:p>
            <a:r>
              <a:rPr lang="en-US" b="1" dirty="0"/>
              <a:t>Parish council precept </a:t>
            </a:r>
            <a:r>
              <a:rPr lang="en-US" dirty="0"/>
              <a:t>– which covers the running costs of the council. This is part of the Council Tax paid to Wiltshire Council; and</a:t>
            </a:r>
          </a:p>
          <a:p>
            <a:r>
              <a:rPr lang="en-US" b="1" dirty="0"/>
              <a:t>Community infrastructure Levy (CIL) </a:t>
            </a:r>
            <a:r>
              <a:rPr lang="en-US" dirty="0"/>
              <a:t>– this comes from developers who build new properties within the parish. 75% goes to Wiltshire council and 25% to the parish council; to fund infrastructure to support the new houses and the area around them.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537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13640-2EDD-544B-2EC4-37800CA51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8777"/>
          </a:xfrm>
        </p:spPr>
        <p:txBody>
          <a:bodyPr/>
          <a:lstStyle/>
          <a:p>
            <a:r>
              <a:rPr lang="en-US" dirty="0"/>
              <a:t>Parish Council 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830A-632D-063A-F09F-1A30B9C81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Committee meetings are open to the public and all documents are available online.</a:t>
            </a:r>
          </a:p>
          <a:p>
            <a:r>
              <a:rPr lang="en-US" dirty="0"/>
              <a:t>There currently are three committees:</a:t>
            </a:r>
          </a:p>
          <a:p>
            <a:pPr lvl="1"/>
            <a:r>
              <a:rPr lang="en-US" sz="2800" dirty="0"/>
              <a:t>Finance;</a:t>
            </a:r>
          </a:p>
          <a:p>
            <a:pPr lvl="1"/>
            <a:r>
              <a:rPr lang="en-US" sz="2800" dirty="0"/>
              <a:t>Strategic Planning; and</a:t>
            </a:r>
          </a:p>
          <a:p>
            <a:pPr lvl="1"/>
            <a:r>
              <a:rPr lang="en-US" sz="2800" dirty="0"/>
              <a:t>Human Resources.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1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A5326-41E6-F387-92D4-661DA7F3D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2231"/>
          </a:xfrm>
        </p:spPr>
        <p:txBody>
          <a:bodyPr/>
          <a:lstStyle/>
          <a:p>
            <a:r>
              <a:rPr lang="en-US" dirty="0"/>
              <a:t>Parish Council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76E3F-E003-32F1-7CF7-A42C8C707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groups work on specific topics. Their output is presented to the main council at the regular full council meetings and is then available to the public.</a:t>
            </a:r>
          </a:p>
          <a:p>
            <a:r>
              <a:rPr lang="en-US" dirty="0"/>
              <a:t>There are currently five working groups:</a:t>
            </a:r>
          </a:p>
          <a:p>
            <a:pPr lvl="1"/>
            <a:r>
              <a:rPr lang="en-US" sz="2800" dirty="0"/>
              <a:t>Highways, Transport and Road Safety;</a:t>
            </a:r>
          </a:p>
          <a:p>
            <a:pPr lvl="1"/>
            <a:r>
              <a:rPr lang="en-US" sz="2800" dirty="0"/>
              <a:t>Engagement and Participation;</a:t>
            </a:r>
          </a:p>
          <a:p>
            <a:pPr lvl="1"/>
            <a:r>
              <a:rPr lang="en-US" sz="2800" dirty="0"/>
              <a:t>Climate Emergency and the Environment;</a:t>
            </a:r>
          </a:p>
          <a:p>
            <a:pPr lvl="1"/>
            <a:r>
              <a:rPr lang="en-US" sz="2800" dirty="0"/>
              <a:t>Footpaths and Rights of Way; and</a:t>
            </a:r>
          </a:p>
          <a:p>
            <a:pPr lvl="1"/>
            <a:r>
              <a:rPr lang="en-US" sz="2800" dirty="0"/>
              <a:t>Play provision.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C6FCA-C255-D6AB-69D3-C5BE50C0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114"/>
          </a:xfrm>
        </p:spPr>
        <p:txBody>
          <a:bodyPr/>
          <a:lstStyle/>
          <a:p>
            <a:r>
              <a:rPr lang="en-US" dirty="0"/>
              <a:t>The Parish Council is also involved with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748D4-1F6B-D4A7-8095-97BDD891B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240"/>
            <a:ext cx="10515600" cy="5221634"/>
          </a:xfrm>
        </p:spPr>
        <p:txBody>
          <a:bodyPr/>
          <a:lstStyle/>
          <a:p>
            <a:r>
              <a:rPr lang="en-US" dirty="0"/>
              <a:t>Calne Area Board</a:t>
            </a:r>
          </a:p>
          <a:p>
            <a:pPr lvl="1"/>
            <a:r>
              <a:rPr lang="en-US" dirty="0"/>
              <a:t>The board is comprised of 5 unitary </a:t>
            </a:r>
            <a:r>
              <a:rPr lang="en-US" dirty="0" err="1"/>
              <a:t>Councillors</a:t>
            </a:r>
            <a:r>
              <a:rPr lang="en-US" dirty="0"/>
              <a:t> and representatives from the Town and Parish councils. The board’s focus is to bring some decision making back to local areas; also to discuss issues of local significance and receive updates from the Emergency Services and NHS. It has a budget to allocate grants to groups and </a:t>
            </a:r>
            <a:r>
              <a:rPr lang="en-US" dirty="0" err="1"/>
              <a:t>organisations</a:t>
            </a:r>
            <a:r>
              <a:rPr lang="en-US" dirty="0"/>
              <a:t> within the area. 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secondary objective is to inform the parish councillors of activities occurring within the area which might impact our residents. </a:t>
            </a:r>
          </a:p>
          <a:p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Highways &amp; Footway Improvement group (LHFIG)</a:t>
            </a: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 sub-group of the Calne Area Board specifically dealing with highways issues. </a:t>
            </a:r>
          </a:p>
          <a:p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Cycle Route 403 Cross Council Working Group </a:t>
            </a:r>
          </a:p>
          <a:p>
            <a:pPr lvl="1"/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Aims to improve the cycleway between Chippenham, Calne and Avebury.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2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BF72-FCC2-9613-9DA7-4B6C2827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Protection, Freedom of information, Confidentiality etc.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881A-B598-A904-785F-FE1D888A8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protection training is provided </a:t>
            </a:r>
          </a:p>
          <a:p>
            <a:r>
              <a:rPr lang="en-US" dirty="0"/>
              <a:t>Confidentiality – Respect confidentiality as required, be aware Parish Council meetings are open to the general public.</a:t>
            </a:r>
          </a:p>
          <a:p>
            <a:r>
              <a:rPr lang="en-US" dirty="0"/>
              <a:t>The Clerk will advise on Freedom of Information requests and will ensure the Council is fulfilling its legal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79136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800</Words>
  <Application>Microsoft Macintosh PowerPoint</Application>
  <PresentationFormat>Widescreen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 Role of a Parish Councillor</vt:lpstr>
      <vt:lpstr>Role of a Parish Councillor 1</vt:lpstr>
      <vt:lpstr>Role of a Parish Councillor 2</vt:lpstr>
      <vt:lpstr>A Parish Councillor</vt:lpstr>
      <vt:lpstr>How the parish council is funded</vt:lpstr>
      <vt:lpstr>Parish Council committees</vt:lpstr>
      <vt:lpstr>Parish Council Working Groups</vt:lpstr>
      <vt:lpstr>The Parish Council is also involved with </vt:lpstr>
      <vt:lpstr>Data Protection, Freedom of information, Confidentiality etc.</vt:lpstr>
      <vt:lpstr>Practical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a Parish Councillor</dc:title>
  <dc:creator>Philippa Todd</dc:creator>
  <cp:lastModifiedBy>Philippa Todd</cp:lastModifiedBy>
  <cp:revision>9</cp:revision>
  <dcterms:created xsi:type="dcterms:W3CDTF">2025-02-28T11:53:42Z</dcterms:created>
  <dcterms:modified xsi:type="dcterms:W3CDTF">2025-03-03T12:22:52Z</dcterms:modified>
</cp:coreProperties>
</file>