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80" r:id="rId14"/>
    <p:sldId id="281" r:id="rId15"/>
    <p:sldId id="282" r:id="rId16"/>
    <p:sldId id="27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9B7E-DEEF-46CB-8D40-20254C024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58E8D-EF3C-4741-9771-B3649E37E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29B5C-564F-4A81-A928-F479F818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ED36D-5906-4409-A00E-EFB7A9A8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4D47-6432-4FA7-89FA-9EFDF3E0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with a hill and a tower&#10;&#10;AI-generated content may be incorrect.">
            <a:extLst>
              <a:ext uri="{FF2B5EF4-FFF2-40B4-BE49-F238E27FC236}">
                <a16:creationId xmlns:a16="http://schemas.microsoft.com/office/drawing/2014/main" id="{C1EB9585-A32B-E306-C045-117FC35EE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178" y="23813"/>
            <a:ext cx="1676822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6412-E493-4D44-910A-6DE0FC95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BAC53-05EE-4ADF-9AC1-B4EF094AF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FAE47-E968-434F-8BF0-40B45B3E9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7E3D9-BB79-4AA4-8552-7504C4D6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7C80C-F921-47D9-A09D-FF3B4EA9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4910-C376-4715-94E9-B63C8DD3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4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C9B1F-4085-4B3A-BF0B-229ED5C7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B4E58-52BD-470E-8068-41A77EAC8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0A985-90DC-41E1-8C73-E7BDAA2C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E940F-DD90-4E51-AE59-2C523395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AD6DB-4B2E-41F2-B8BC-91747CE0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6E7B1-FB08-429F-BD30-89FF058D6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C51C-B543-426C-A424-531882E6C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B1BE-110C-4418-82F2-C66CB711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7ACD-2E73-4B82-8F4D-31393684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27E8-E624-4BC8-86A5-DC405AB7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EC60-B37C-0B8B-E2A8-17A53288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10920-B545-B25D-46EA-E333CABC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730C5-9457-C0BD-E4FF-D93FDE79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B774C-F7AE-7B79-60EE-5A3B1A77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logo with a hill and a tower&#10;&#10;AI-generated content may be incorrect.">
            <a:extLst>
              <a:ext uri="{FF2B5EF4-FFF2-40B4-BE49-F238E27FC236}">
                <a16:creationId xmlns:a16="http://schemas.microsoft.com/office/drawing/2014/main" id="{A84F1A7D-05E6-F064-3C2C-F40EA7F99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178" y="23813"/>
            <a:ext cx="1676822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0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BD7F-1822-466A-9971-D0600B2A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3543-05C2-4520-BE8D-EF39D097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F779-429B-44F3-901E-11C20ED3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F18D-BA55-49B9-A8B2-F7D27D79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D00A5-FC2C-4FC2-94AD-C9D88361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logo with a hill and a tower&#10;&#10;AI-generated content may be incorrect.">
            <a:extLst>
              <a:ext uri="{FF2B5EF4-FFF2-40B4-BE49-F238E27FC236}">
                <a16:creationId xmlns:a16="http://schemas.microsoft.com/office/drawing/2014/main" id="{064B6188-967C-CA61-CF03-C331D5350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48" y="38895"/>
            <a:ext cx="1709751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8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F6D2-B27E-40E1-8112-9ED1452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F7EF4-96E1-4592-B32D-D0F74195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BC21-9B40-4AEC-945B-14D7446E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A2F7-0624-4B95-A464-E6AA2F68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5C18F-00E8-4E40-87BB-9839EA6E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5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4031-F559-43CD-8631-9FBE0349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CBA3-84D3-4BE3-9EE3-34682B48C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4BC99-F69F-4510-B87D-D4585A04B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44E76-5D4C-4C9F-B24C-6D6E788B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FAC31-C055-477D-8F3B-44004552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DE353-3428-4104-82F6-C1AD9D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0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E0C6-C778-45FF-A2CE-AE0E8351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5A620-36EF-4376-BA06-267D05045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3A281-7886-40AD-96F9-B79DAA05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158F3-7416-4CBB-A673-F312AD275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F4F87-1248-4150-A1D7-4C37D8DF9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921EC-796E-4C08-B6C8-CD516A9A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3AE99-E3DD-4F80-A861-79ADD94C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E8DA6-77C5-4278-B09B-678687E7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5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9C09-CA40-4D6A-821F-229B9074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C54DD-D8AE-4D01-8A9D-01231BA3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FD9AE-60D2-40AD-BE61-6F3792B8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13854-A024-447B-98A2-28CE9061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8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48ABD-D499-4AB2-8E11-72F2DE74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E6379-335A-4C40-BF81-F83E3955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82398-5B1F-4BB8-A848-94FF4937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5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53C7-B7D0-495A-93A9-58122424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D724-8656-475F-BD7A-C8F1B8EA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D07A-4569-4C05-A5A3-7E0E01684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C608B-60EC-44A7-B891-8E76B7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50D53-94AD-4B80-9EDA-6D1B630B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E2ED6-31DC-48C6-8582-5377638E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0D148-9A31-412D-BC0D-905DFDB3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FCC51-5E29-43FB-83C7-55D4F27DB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43E7-7A3D-4617-A048-7A009C3B1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3EB1-B9D9-4F3B-A792-EAA96F2E1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50953-3C4C-41B7-A5CB-0599EF091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ectoralcommission.org.uk/code-conduct-campaigners-uk-parliamentary-general-elections-great-britain-local-elections-england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ectoralcommission.org.uk/guidance-candidates-parish-council-elections-england/after-election/completing-your-retur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ections.wiltshire.gov.uk/Home/Division/8966" TargetMode="External"/><Relationship Id="rId3" Type="http://schemas.openxmlformats.org/officeDocument/2006/relationships/hyperlink" Target="https://www.electoralcommission.org.uk/sites/default/files/2025-01/Nomination%20pack%20PARISH.docx" TargetMode="External"/><Relationship Id="rId7" Type="http://schemas.openxmlformats.org/officeDocument/2006/relationships/hyperlink" Target="https://elections.wiltshire.gov.uk/Home/Division/8964" TargetMode="External"/><Relationship Id="rId2" Type="http://schemas.openxmlformats.org/officeDocument/2006/relationships/hyperlink" Target="https://www.electoralcommission.org.uk/guidance-candidates-parish-council-elections-englan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ections.wiltshire.gov.uk/Home/Division/8965" TargetMode="External"/><Relationship Id="rId5" Type="http://schemas.openxmlformats.org/officeDocument/2006/relationships/hyperlink" Target="mailto:elections@wiltshire.gov.uk" TargetMode="External"/><Relationship Id="rId4" Type="http://schemas.openxmlformats.org/officeDocument/2006/relationships/hyperlink" Target="https://www.wiltshire.gov.uk/local-electio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3D83-6C1B-45E2-BB27-93145ACF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181" y="1750347"/>
            <a:ext cx="9144000" cy="2954337"/>
          </a:xfrm>
        </p:spPr>
        <p:txBody>
          <a:bodyPr anchor="ctr">
            <a:normAutofit fontScale="90000"/>
          </a:bodyPr>
          <a:lstStyle/>
          <a:p>
            <a:br>
              <a:rPr lang="en-GB" sz="4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Stand for Election to the Parish Council</a:t>
            </a:r>
            <a:br>
              <a:rPr lang="en-GB" sz="4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4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4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 5</a:t>
            </a:r>
            <a:r>
              <a:rPr lang="en-GB" sz="3600" b="1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March 2025</a:t>
            </a:r>
            <a:endParaRPr lang="en-GB" sz="44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7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Nomination Papers – 1b Home Address Form</a:t>
            </a:r>
            <a:endParaRPr lang="en-GB" sz="2800" b="1" dirty="0">
              <a:solidFill>
                <a:srgbClr val="DC24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3E2AF-DF59-4B9B-BF4E-EA30CABC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668" y="4132781"/>
            <a:ext cx="7220382" cy="42846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candidates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complete part 1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Candidates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complete part 2 if they wish to withhold their full home address from publication on the ballot paper and statement of persons nominated. This is a personal choice.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“relevant area my home address is situated in” will be “Wiltshire”</a:t>
            </a:r>
          </a:p>
          <a:p>
            <a:pPr>
              <a:lnSpc>
                <a:spcPct val="110000"/>
              </a:lnSpc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591AC-11D9-E2C1-B8CA-FB2C0FCC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931947"/>
            <a:ext cx="4057218" cy="5720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20BA8-0723-C52B-2E28-342742388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31" y="880714"/>
            <a:ext cx="4094481" cy="31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Nomination Papers – 1c Consent to Nomination</a:t>
            </a:r>
            <a:endParaRPr lang="en-GB" sz="2800" b="1" dirty="0">
              <a:solidFill>
                <a:srgbClr val="DC24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DCE183-70B1-4562-8B2F-F1BA44A5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442" y="1680469"/>
            <a:ext cx="6450640" cy="42846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Legally binding declaration by the candidate that they are qualified and not disqualified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witnessed by anyone, but you will need to give the full name and address of the witness in 1b.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dated between the 12</a:t>
            </a:r>
            <a:r>
              <a:rPr lang="en-GB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March and 2</a:t>
            </a:r>
            <a:r>
              <a:rPr lang="en-GB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April (when nominations are open).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3798D-05A9-B2E3-17F7-87AECB55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61" y="1032151"/>
            <a:ext cx="4314621" cy="55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6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E517F-C958-A682-DDAB-4975C38D6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EC8C-D356-7A30-56D1-9A6AC52B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Nomination Papers – submitting</a:t>
            </a:r>
            <a:endParaRPr lang="en-GB" sz="2800" b="1" dirty="0">
              <a:solidFill>
                <a:srgbClr val="DC24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7BA7C8-FD27-461A-769B-4FF2B3DD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5" y="1516949"/>
            <a:ext cx="10515599" cy="51031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Nomination papers must be delivered by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Wiltshire Council’s Election Services team at Monkton Park offices in Chippenham.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Appointment slots will be available between 10am and 4pm each working day from Wednesday 12</a:t>
            </a:r>
            <a:r>
              <a:rPr lang="en-GB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March. These can be booked online. (There will be a link added to the Wiltshire Council local elections website.)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Officers will carry out an informal check of your papers if asked. Allow enough time for this.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deadline for submitting nomination papers is 4pm on Wednesday 2</a:t>
            </a:r>
            <a:r>
              <a:rPr lang="en-GB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April. Don’t leave it to the last minute! </a:t>
            </a:r>
          </a:p>
        </p:txBody>
      </p:sp>
    </p:spTree>
    <p:extLst>
      <p:ext uri="{BB962C8B-B14F-4D97-AF65-F5344CB8AC3E}">
        <p14:creationId xmlns:p14="http://schemas.microsoft.com/office/powerpoint/2010/main" val="171084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684FE-5499-9ABC-F8D1-DF2D83A04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85A9-7ECF-5FB9-D00A-2890617D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The Statement of Persons Nominated</a:t>
            </a:r>
            <a:endParaRPr lang="en-GB" sz="2800" b="1" dirty="0">
              <a:solidFill>
                <a:srgbClr val="DC24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21059A-82E6-7839-5302-09D06E4E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5" y="1325563"/>
            <a:ext cx="4715539" cy="51031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be published on Wiltshire Council’s website on Thursday 3</a:t>
            </a:r>
            <a:r>
              <a:rPr lang="en-GB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April and will be a list of all Candidates for that specific election.</a:t>
            </a:r>
          </a:p>
          <a:p>
            <a:pPr>
              <a:lnSpc>
                <a:spcPct val="110000"/>
              </a:lnSpc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this point you may find out you have been elected unopposed. 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(Alternatively, you will find out who will be on the ballot paper.)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67E40-C137-AEAB-6082-9F2DDA2A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82" y="1784180"/>
            <a:ext cx="5865373" cy="44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C8F39-7BDD-301A-8263-14465BA0C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843F-9264-7DC2-3B90-9934FB00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Campaigning</a:t>
            </a:r>
            <a:endParaRPr lang="en-GB" sz="2800" b="1" dirty="0">
              <a:solidFill>
                <a:srgbClr val="DC24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531392-6BC0-2F30-7E88-12D2F392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7549"/>
            <a:ext cx="10839450" cy="25011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Imprints: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by law on all printed communications (e.g. leaflets) and now by law on electronic communications (e.g. websites, Facebook pages).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part imprint: Promoted by…on behalf of…….Printed by…….</a:t>
            </a:r>
          </a:p>
          <a:p>
            <a:pPr>
              <a:lnSpc>
                <a:spcPct val="110000"/>
              </a:lnSpc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Promoted by John Smith, on behalf of Jane Smith of 112 High Street, Airdrie, AD1 1AD. Printed by Armadillo Printing Ltd, 22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Thornfields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Avenue, Glasgow, G9 1AB.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074CD5-B245-3591-0500-A5274F695AF2}"/>
              </a:ext>
            </a:extLst>
          </p:cNvPr>
          <p:cNvSpPr txBox="1">
            <a:spLocks/>
          </p:cNvSpPr>
          <p:nvPr/>
        </p:nvSpPr>
        <p:spPr>
          <a:xfrm>
            <a:off x="361950" y="3548249"/>
            <a:ext cx="10839450" cy="2501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Also: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election offence of making false statements about the conduct or character of a candidate, and civil law – defamation - also applies to campaign material.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 track of all election expenses and file receipts.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election offence of making false statements about the conduct or character of a candidate, and civil law – defamation - also applies to campaign material.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of Conduct for Campaigners -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https://www.electoralcommission.org.uk/code-conduct-campaigners-uk-parliamentary-general-elections-great-britain-local-elections-england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FF6B-994C-EC7E-AC23-C59252691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7447-4DB4-9246-B11A-57AE35B4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Polling Day and The Count</a:t>
            </a:r>
            <a:endParaRPr lang="en-GB" sz="2800" b="1" dirty="0">
              <a:solidFill>
                <a:srgbClr val="DC24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443D33-E1EA-0849-8AF4-C4DD383D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7549"/>
            <a:ext cx="10839450" cy="25011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Polling Day: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Polling Day will be Thursday 1</a:t>
            </a:r>
            <a:r>
              <a:rPr lang="en-GB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May 2025.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Polling Station will be in the Lansdowne Hall. Polling will open at 7am and close at 10pm.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(Postal votes will be sent out to postal voters from approx. 14</a:t>
            </a:r>
            <a:r>
              <a:rPr lang="en-GB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April.)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0A52F5-1C6C-DA24-D6C0-1150370A0BD2}"/>
              </a:ext>
            </a:extLst>
          </p:cNvPr>
          <p:cNvSpPr txBox="1">
            <a:spLocks/>
          </p:cNvSpPr>
          <p:nvPr/>
        </p:nvSpPr>
        <p:spPr>
          <a:xfrm>
            <a:off x="361950" y="3265695"/>
            <a:ext cx="10839450" cy="2501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Count: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Wiltshire Council will be holding the Count on Friday 2</a:t>
            </a:r>
            <a:r>
              <a:rPr lang="en-GB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May at the Olympiad.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Candidates may attend the Count with one spouse/friend/guest and a limited number of “counting agents”. 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Electoral Services will be in contact with candidates about registering counting agents. 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will be published on Wiltshire Council’s website following the Count.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3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Election Expenses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DCE183-70B1-4562-8B2F-F1BA44A5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09568"/>
            <a:ext cx="10839450" cy="54676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Spending is capped between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25th March 2025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10pm on polling day – known as the short campaign. 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spending limit is £960 + 8p per registered local government elector in the ward/division contested.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(This is a limit not a target!)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Written confirmation of the Spending Caps in each ward will be published on Wiltshire Council’s website.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Covers any spending to promote the candidate during the short campaign. Keep and file receipts as you go. Volunteer time is not an election expense.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Expenses Return and Declaration must be submitted to Wiltshire Council by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 29</a:t>
            </a:r>
            <a:r>
              <a:rPr lang="en-GB" sz="2000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May 2025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Details can be found here: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https://www.electoralcommission.org.uk/guidance-candidates-parish-council-elections-england/after-election/completing-your-return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a return even if your Expense were “NIL”, and even if the election was uncontested.</a:t>
            </a:r>
          </a:p>
        </p:txBody>
      </p:sp>
    </p:spTree>
    <p:extLst>
      <p:ext uri="{BB962C8B-B14F-4D97-AF65-F5344CB8AC3E}">
        <p14:creationId xmlns:p14="http://schemas.microsoft.com/office/powerpoint/2010/main" val="429387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236223-C26D-4A18-AAEE-8353A1F299BA}"/>
              </a:ext>
            </a:extLst>
          </p:cNvPr>
          <p:cNvSpPr txBox="1">
            <a:spLocks/>
          </p:cNvSpPr>
          <p:nvPr/>
        </p:nvSpPr>
        <p:spPr>
          <a:xfrm>
            <a:off x="623887" y="1325563"/>
            <a:ext cx="11077575" cy="4905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Vacancies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Timetable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Qualifications and Disqualifications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Nomination Papers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Statement of Persons Nominated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Campaigning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Polling Day and The Count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Election Expenses</a:t>
            </a:r>
          </a:p>
        </p:txBody>
      </p:sp>
    </p:spTree>
    <p:extLst>
      <p:ext uri="{BB962C8B-B14F-4D97-AF65-F5344CB8AC3E}">
        <p14:creationId xmlns:p14="http://schemas.microsoft.com/office/powerpoint/2010/main" val="99344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Vacancies – new Derry Hill &amp; Studley Parish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3B11-910D-4DF2-9134-0696B6DA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465" y="1574301"/>
            <a:ext cx="3685084" cy="442246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Wards: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Derry Hill &amp; Studley – 9 councillors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Bowood &amp; Sandy Lane – 1 councillor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Pewsham – 1 councillor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current councillors up for re-election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0467B280-F3B4-D501-6A08-DB9D8435C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7" y="1325563"/>
            <a:ext cx="6367320" cy="51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2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Election Timetable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C4403C-5C33-06DD-0B04-7FAD05AAA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07856"/>
              </p:ext>
            </p:extLst>
          </p:nvPr>
        </p:nvGraphicFramePr>
        <p:xfrm>
          <a:off x="936994" y="1562987"/>
          <a:ext cx="10149840" cy="509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4196581137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1919448716"/>
                    </a:ext>
                  </a:extLst>
                </a:gridCol>
              </a:tblGrid>
              <a:tr h="61594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Notice of Election Published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Tuesday 11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March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496098"/>
                  </a:ext>
                </a:extLst>
              </a:tr>
              <a:tr h="61594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Nominations hand delivered from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Wednesday 12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March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237126"/>
                  </a:ext>
                </a:extLst>
              </a:tr>
              <a:tr h="61594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Nomination Deadline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4pm on Wednesday 2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April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4859"/>
                  </a:ext>
                </a:extLst>
              </a:tr>
              <a:tr h="61594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Statement of persons nominated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4pm on Thursday 3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rd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April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864857"/>
                  </a:ext>
                </a:extLst>
              </a:tr>
              <a:tr h="61594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Polling Day 7am to 10pm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Thursday 1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388313"/>
                  </a:ext>
                </a:extLst>
              </a:tr>
              <a:tr h="61594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Election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Friday 2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227944"/>
                  </a:ext>
                </a:extLst>
              </a:tr>
              <a:tr h="615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Existing councillors retire and new councillors take office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Tuesday 6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24327"/>
                  </a:ext>
                </a:extLst>
              </a:tr>
              <a:tr h="64316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Deadline for return of Election Expenses (town &amp; parish)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Thursday 29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40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1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5BCB82-08D5-4053-4372-FB690A444D40}"/>
              </a:ext>
            </a:extLst>
          </p:cNvPr>
          <p:cNvSpPr txBox="1">
            <a:spLocks/>
          </p:cNvSpPr>
          <p:nvPr/>
        </p:nvSpPr>
        <p:spPr>
          <a:xfrm>
            <a:off x="6838950" y="1832584"/>
            <a:ext cx="5184036" cy="509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Electoral Commission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guidance for town and parish council elections in England can be found under: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https://www.electoralcommission.org.uk/guidance-candidates-parish-council-elections-england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 to 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Nomination Papers </a:t>
            </a: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found under here or at: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https://www.electoralcommission.org.uk/sites/default/files/2025-01/Nomination%20pack%20PARISH.docx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(The link may also be posted on Wiltshire Council’s site from 11</a:t>
            </a:r>
            <a:r>
              <a:rPr lang="en-GB" sz="1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March.)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3B11-910D-4DF2-9134-0696B6DA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953506"/>
            <a:ext cx="6477000" cy="597892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Wiltshire Council Electoral Services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https://www.wiltshire.gov.uk/local-elections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elections@wiltshire.gov.uk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0300 456 0112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Address: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Electoral Services, Wiltshire Council, County Hall, </a:t>
            </a:r>
            <a:r>
              <a:rPr lang="en-GB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Bythesea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Road, Trowbridge, BA14 8JN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Ward Maps &amp; timetables can be found under: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Derry Hill &amp; Studley Ward: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https://elections.wiltshire.gov.uk/Home/Division/8965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Bowood &amp; Sandy Lane Ward: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https://elections.wiltshire.gov.uk/Home/Division/8964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Pewsham Ward: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https://elections.wiltshire.gov.uk/Home/Division/8966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Notices and further links will be published in these locations.</a:t>
            </a:r>
          </a:p>
        </p:txBody>
      </p:sp>
    </p:spTree>
    <p:extLst>
      <p:ext uri="{BB962C8B-B14F-4D97-AF65-F5344CB8AC3E}">
        <p14:creationId xmlns:p14="http://schemas.microsoft.com/office/powerpoint/2010/main" val="117545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Candidate Qualifications and Disqualifications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3E2AF-DF59-4B9B-BF4E-EA30CABC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58863"/>
            <a:ext cx="11077575" cy="589483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18 years old at the time of nomination;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 British citizen, an eligible Commonwealth citizen, a citizen of the Republic of Ireland, a qualifying EU citizen or an EU citizen with retained rights;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AND at least one of the following: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On the electoral register in the parish council area;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Have occupied as owner or tenant any land or premises in the parish council area for whole 12 months prior to nomination;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Have had your principal or only place of work in the parish council area for whole 12 months prior to nomination.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Have resided in the parish council area or within 3 miles of it for whole 12 months prior to nomination.</a:t>
            </a:r>
          </a:p>
        </p:txBody>
      </p:sp>
    </p:spTree>
    <p:extLst>
      <p:ext uri="{BB962C8B-B14F-4D97-AF65-F5344CB8AC3E}">
        <p14:creationId xmlns:p14="http://schemas.microsoft.com/office/powerpoint/2010/main" val="350301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Candidate Qualifications and Disqualifications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3E2AF-DF59-4B9B-BF4E-EA30CABC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65188"/>
            <a:ext cx="11077575" cy="485284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Disqualifications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not be employed by the parish council or hold a paid office under the parish council.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not currently be subject of a bankruptcy restrictions order or interim order.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Sentenced to a term of imprisonment of three months or more within the last five years (included suspended sentences)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Disqualified under the Representation of the People Act 1983 (which covers corrupt or illegal electoral practices)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 to the notification requirement of or under Part 2 of the Sexual Offences Act 2003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 convicted of an intimidatory criminal offence motivated by hostility towards a candidate, future candidate or campaigner or holder of a relevant elective office (five year disqualification).</a:t>
            </a:r>
          </a:p>
        </p:txBody>
      </p:sp>
    </p:spTree>
    <p:extLst>
      <p:ext uri="{BB962C8B-B14F-4D97-AF65-F5344CB8AC3E}">
        <p14:creationId xmlns:p14="http://schemas.microsoft.com/office/powerpoint/2010/main" val="54975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Nomination Papers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3E2AF-DF59-4B9B-BF4E-EA30CABC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58863"/>
            <a:ext cx="11376394" cy="543763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1a - Nomination paper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1b - Home address form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1c – Candidate’s Consent to nomination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2 - Certificate of Authorisation – 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Political Party candidates only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3 - Request for a Party Emblem - – 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Political Party candidates only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in full.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in full (even including blank pages)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using black ink and wet signatures – 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electronic signatures or photocopies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Parish of = Derry Hill and Studley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of Election = Thursday 1</a:t>
            </a:r>
            <a:r>
              <a:rPr lang="en-GB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May 2025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Election Agent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there is no formal role of Election Agent in Town &amp; Parish Council Elections</a:t>
            </a:r>
          </a:p>
        </p:txBody>
      </p:sp>
    </p:spTree>
    <p:extLst>
      <p:ext uri="{BB962C8B-B14F-4D97-AF65-F5344CB8AC3E}">
        <p14:creationId xmlns:p14="http://schemas.microsoft.com/office/powerpoint/2010/main" val="295855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Nomination Papers – 1a Nomination paper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3E2AF-DF59-4B9B-BF4E-EA30CABC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668" y="974687"/>
            <a:ext cx="7220382" cy="521869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Forenames must be given in full.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Commonly used names – these are optional. Could choose to use a professional name instead of surname, drop a forename or use a shortened forename. These boxes allow you to choose how your name appears on the ballot paper.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 – can either leave blank; use “independent”; use a description of no more than 6 words. (Or use Party name if standing as an authorised Party candidate.)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Proposer and Seconder:</a:t>
            </a:r>
          </a:p>
          <a:p>
            <a:pPr lvl="1">
              <a:lnSpc>
                <a:spcPct val="110000"/>
              </a:lnSpc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registered as an elector in the 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Ward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name as it would appear in the electoral register (e.g. “John S Doe”)</a:t>
            </a:r>
          </a:p>
          <a:p>
            <a:pPr lvl="1">
              <a:lnSpc>
                <a:spcPct val="110000"/>
              </a:lnSpc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leave Electoral Number blank and ask Electoral Services to enter it when you submit your papers (but take a note of their addresses with you).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AED68-C7F5-4798-6504-F7E31E54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6" y="1049338"/>
            <a:ext cx="4166802" cy="5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1618</Words>
  <Application>Microsoft Office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Theme</vt:lpstr>
      <vt:lpstr> How to Stand for Election to the Parish Council   Wednesday 5th March 2025</vt:lpstr>
      <vt:lpstr>Contents</vt:lpstr>
      <vt:lpstr>1. Vacancies – new Derry Hill &amp; Studley Parish Council</vt:lpstr>
      <vt:lpstr>2. Election Timetable</vt:lpstr>
      <vt:lpstr>3. Resources</vt:lpstr>
      <vt:lpstr>4. Candidate Qualifications and Disqualifications</vt:lpstr>
      <vt:lpstr>4. Candidate Qualifications and Disqualifications</vt:lpstr>
      <vt:lpstr>5. Nomination Papers</vt:lpstr>
      <vt:lpstr>5. Nomination Papers – 1a Nomination paper</vt:lpstr>
      <vt:lpstr>5. Nomination Papers – 1b Home Address Form</vt:lpstr>
      <vt:lpstr>5. Nomination Papers – 1c Consent to Nomination</vt:lpstr>
      <vt:lpstr>5. Nomination Papers – submitting</vt:lpstr>
      <vt:lpstr>6. The Statement of Persons Nominated</vt:lpstr>
      <vt:lpstr>7. Campaigning</vt:lpstr>
      <vt:lpstr>8. Polling Day and The Count</vt:lpstr>
      <vt:lpstr>9. Election Expenses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Wiltshire Manifesto Development</dc:title>
  <dc:creator>John</dc:creator>
  <cp:lastModifiedBy>John Barnes</cp:lastModifiedBy>
  <cp:revision>47</cp:revision>
  <cp:lastPrinted>2025-03-04T21:50:27Z</cp:lastPrinted>
  <dcterms:created xsi:type="dcterms:W3CDTF">2020-12-06T16:20:49Z</dcterms:created>
  <dcterms:modified xsi:type="dcterms:W3CDTF">2025-03-05T16:02:31Z</dcterms:modified>
</cp:coreProperties>
</file>