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58" r:id="rId5"/>
    <p:sldId id="284" r:id="rId6"/>
    <p:sldId id="285" r:id="rId7"/>
    <p:sldId id="286" r:id="rId8"/>
    <p:sldId id="287" r:id="rId9"/>
    <p:sldId id="289" r:id="rId10"/>
    <p:sldId id="292" r:id="rId11"/>
    <p:sldId id="288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2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4" autoAdjust="0"/>
    <p:restoredTop sz="93447" autoAdjust="0"/>
  </p:normalViewPr>
  <p:slideViewPr>
    <p:cSldViewPr snapToGrid="0">
      <p:cViewPr varScale="1">
        <p:scale>
          <a:sx n="60" d="100"/>
          <a:sy n="60" d="100"/>
        </p:scale>
        <p:origin x="9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9B7E-DEEF-46CB-8D40-20254C024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58E8D-EF3C-4741-9771-B3649E37E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29B5C-564F-4A81-A928-F479F8186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ED36D-5906-4409-A00E-EFB7A9A85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44D47-6432-4FA7-89FA-9EFDF3E0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logo with a hill and a tower&#10;&#10;AI-generated content may be incorrect.">
            <a:extLst>
              <a:ext uri="{FF2B5EF4-FFF2-40B4-BE49-F238E27FC236}">
                <a16:creationId xmlns:a16="http://schemas.microsoft.com/office/drawing/2014/main" id="{C1EB9585-A32B-E306-C045-117FC35EE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178" y="23813"/>
            <a:ext cx="1676822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82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6412-E493-4D44-910A-6DE0FC95B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BAC53-05EE-4ADF-9AC1-B4EF094AF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FAE47-E968-434F-8BF0-40B45B3E9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7E3D9-BB79-4AA4-8552-7504C4D69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7C80C-F921-47D9-A09D-FF3B4EA9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204910-C376-4715-94E9-B63C8DD37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44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C9B1F-4085-4B3A-BF0B-229ED5C72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B4E58-52BD-470E-8068-41A77EAC8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0A985-90DC-41E1-8C73-E7BDAA2CA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E940F-DD90-4E51-AE59-2C523395A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AD6DB-4B2E-41F2-B8BC-91747CE0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55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96E7B1-FB08-429F-BD30-89FF058D6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4C51C-B543-426C-A424-531882E6C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2B1BE-110C-4418-82F2-C66CB711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67ACD-2E73-4B82-8F4D-31393684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127E8-E624-4BC8-86A5-DC405AB7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1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FEC60-B37C-0B8B-E2A8-17A532888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10920-B545-B25D-46EA-E333CABC4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730C5-9457-C0BD-E4FF-D93FDE79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B774C-F7AE-7B79-60EE-5A3B1A77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A logo with a hill and a tower&#10;&#10;AI-generated content may be incorrect.">
            <a:extLst>
              <a:ext uri="{FF2B5EF4-FFF2-40B4-BE49-F238E27FC236}">
                <a16:creationId xmlns:a16="http://schemas.microsoft.com/office/drawing/2014/main" id="{A84F1A7D-05E6-F064-3C2C-F40EA7F99F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178" y="23813"/>
            <a:ext cx="1676822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160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BD7F-1822-466A-9971-D0600B2A7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D3543-05C2-4520-BE8D-EF39D097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6F779-429B-44F3-901E-11C20ED3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4F18D-BA55-49B9-A8B2-F7D27D79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D00A5-FC2C-4FC2-94AD-C9D88361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logo with a hill and a tower&#10;&#10;AI-generated content may be incorrect.">
            <a:extLst>
              <a:ext uri="{FF2B5EF4-FFF2-40B4-BE49-F238E27FC236}">
                <a16:creationId xmlns:a16="http://schemas.microsoft.com/office/drawing/2014/main" id="{064B6188-967C-CA61-CF03-C331D5350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248" y="38895"/>
            <a:ext cx="1709751" cy="160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8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5F6D2-B27E-40E1-8112-9ED1452CA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6F7EF4-96E1-4592-B32D-D0F74195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BC21-9B40-4AEC-945B-14D7446E9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A2F7-0624-4B95-A464-E6AA2F68C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5C18F-00E8-4E40-87BB-9839EA6E9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25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4031-F559-43CD-8631-9FBE0349F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2CBA3-84D3-4BE3-9EE3-34682B48CD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4BC99-F69F-4510-B87D-D4585A04B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844E76-5D4C-4C9F-B24C-6D6E788BF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FAC31-C055-477D-8F3B-44004552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DE353-3428-4104-82F6-C1AD9DE2D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0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E0C6-C778-45FF-A2CE-AE0E83519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5A620-36EF-4376-BA06-267D05045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3A281-7886-40AD-96F9-B79DAA05B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0158F3-7416-4CBB-A673-F312AD275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F4F87-1248-4150-A1D7-4C37D8DF9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921EC-796E-4C08-B6C8-CD516A9A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3AE99-E3DD-4F80-A861-79ADD94C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E8DA6-77C5-4278-B09B-678687E78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5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9C09-CA40-4D6A-821F-229B90746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2C54DD-D8AE-4D01-8A9D-01231BA38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4FD9AE-60D2-40AD-BE61-6F3792B8D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13854-A024-447B-98A2-28CE90614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38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48ABD-D499-4AB2-8E11-72F2DE741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E6379-335A-4C40-BF81-F83E39554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82398-5B1F-4BB8-A848-94FF4937F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5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53C7-B7D0-495A-93A9-581224247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0D724-8656-475F-BD7A-C8F1B8EA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3D07A-4569-4C05-A5A3-7E0E01684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3C608B-60EC-44A7-B891-8E76B7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50D53-94AD-4B80-9EDA-6D1B630B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E2ED6-31DC-48C6-8582-5377638E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98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30D148-9A31-412D-BC0D-905DFDB3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8FCC51-5E29-43FB-83C7-55D4F27DB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D43E7-7A3D-4617-A048-7A009C3B1C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C4F66-7BC1-4A96-9148-0C73F082C6A6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3EB1-B9D9-4F3B-A792-EAA96F2E16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50953-3C4C-41B7-A5CB-0599EF091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79CAD-1F1A-4A54-96A9-6F030D3B2B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38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53D83-6C1B-45E2-BB27-93145ACFC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8752" y="474664"/>
            <a:ext cx="9144000" cy="1566788"/>
          </a:xfrm>
        </p:spPr>
        <p:txBody>
          <a:bodyPr anchor="ctr">
            <a:normAutofit/>
          </a:bodyPr>
          <a:lstStyle/>
          <a:p>
            <a:br>
              <a:rPr lang="en-GB" sz="4400" b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4400" b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Chair’s </a:t>
            </a:r>
            <a:r>
              <a:rPr lang="en-GB" sz="4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</a:t>
            </a:r>
          </a:p>
        </p:txBody>
      </p:sp>
      <p:pic>
        <p:nvPicPr>
          <p:cNvPr id="4" name="Picture 3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2CCB7BBE-B009-2475-2CDD-D169F89399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989" y="2041452"/>
            <a:ext cx="7421526" cy="34179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4143ED-EE71-A012-F63D-17EA5F4BA396}"/>
              </a:ext>
            </a:extLst>
          </p:cNvPr>
          <p:cNvSpPr txBox="1">
            <a:spLocks/>
          </p:cNvSpPr>
          <p:nvPr/>
        </p:nvSpPr>
        <p:spPr>
          <a:xfrm>
            <a:off x="1524000" y="4997301"/>
            <a:ext cx="9144000" cy="1386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44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Wednesday 5</a:t>
            </a:r>
            <a:r>
              <a:rPr lang="en-GB" sz="3600" b="1" baseline="30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6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March 2025</a:t>
            </a:r>
            <a:endParaRPr lang="en-GB" sz="4400" b="1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77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8E451-51C6-D5EF-A88F-D5CDEA080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9FA92-FEFD-BA29-FA37-BAC054FD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Thanks to councillor colleagues and the Parish Clerk</a:t>
            </a:r>
          </a:p>
        </p:txBody>
      </p:sp>
      <p:pic>
        <p:nvPicPr>
          <p:cNvPr id="3" name="Picture 2" descr="A group of people sitting at tables&#10;&#10;AI-generated content may be incorrect.">
            <a:extLst>
              <a:ext uri="{FF2B5EF4-FFF2-40B4-BE49-F238E27FC236}">
                <a16:creationId xmlns:a16="http://schemas.microsoft.com/office/drawing/2014/main" id="{D8B0BB24-0251-B9E5-EE11-79B69EDA19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131" y="1626781"/>
            <a:ext cx="9719611" cy="447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2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7379-CD39-0182-D6DD-5883F8BD5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077D-F32C-2C60-155F-DE4CB36DA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Governance Review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DB9993A-1CB3-5809-DCC8-A7F83349D757}"/>
              </a:ext>
            </a:extLst>
          </p:cNvPr>
          <p:cNvSpPr txBox="1">
            <a:spLocks/>
          </p:cNvSpPr>
          <p:nvPr/>
        </p:nvSpPr>
        <p:spPr>
          <a:xfrm>
            <a:off x="457643" y="953424"/>
            <a:ext cx="9090394" cy="1045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May, the parish boundaries change and we will become Derry Hill &amp; Studley Parish Council. </a:t>
            </a:r>
          </a:p>
          <a:p>
            <a:pPr>
              <a:lnSpc>
                <a:spcPct val="110000"/>
              </a:lnSpc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7C1BDDDE-6C30-4BAE-AAB7-D2326CD70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18" y="1850066"/>
            <a:ext cx="4138518" cy="3912782"/>
          </a:xfrm>
          <a:prstGeom prst="rect">
            <a:avLst/>
          </a:prstGeom>
        </p:spPr>
      </p:pic>
      <p:pic>
        <p:nvPicPr>
          <p:cNvPr id="7" name="Picture 6" descr="A map of different colored areas&#10;&#10;AI-generated content may be incorrect.">
            <a:extLst>
              <a:ext uri="{FF2B5EF4-FFF2-40B4-BE49-F238E27FC236}">
                <a16:creationId xmlns:a16="http://schemas.microsoft.com/office/drawing/2014/main" id="{7CAFACB0-C75B-0996-1A9F-2C5F69C1A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87" y="1847821"/>
            <a:ext cx="4055168" cy="391278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1116A-A3C5-22EB-8BD8-5A139ECF841B}"/>
              </a:ext>
            </a:extLst>
          </p:cNvPr>
          <p:cNvSpPr txBox="1">
            <a:spLocks/>
          </p:cNvSpPr>
          <p:nvPr/>
        </p:nvSpPr>
        <p:spPr>
          <a:xfrm>
            <a:off x="392265" y="5904576"/>
            <a:ext cx="11633158" cy="953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r>
              <a:rPr lang="en-GB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May – Parish Council Elections– could you make a difference to our community?</a:t>
            </a:r>
          </a:p>
          <a:p>
            <a:pPr>
              <a:lnSpc>
                <a:spcPct val="110000"/>
              </a:lnSpc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545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6AA12-DED2-D125-FC2B-C0381F3A0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C11A-9453-B339-CCFB-DC8CC049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Applications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94A4748-058B-3FC6-5579-5AA3C8EE01C5}"/>
              </a:ext>
            </a:extLst>
          </p:cNvPr>
          <p:cNvSpPr txBox="1">
            <a:spLocks/>
          </p:cNvSpPr>
          <p:nvPr/>
        </p:nvSpPr>
        <p:spPr>
          <a:xfrm>
            <a:off x="361950" y="1105649"/>
            <a:ext cx="10004796" cy="5224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Parish Council is a statutory consultee on all planning applications within the parish. We review all planning applications and seek improvements where appropriate.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Examples from 2024/25 include: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Sands Farm Solar Farm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48-49 Church Road, Derry Hill (shop)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 off Spitfire Road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Bethesda Care Home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4920DA-332D-A731-2BA6-87FD97BD972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1433" y="2732567"/>
            <a:ext cx="4828067" cy="359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9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F90BF-EF0D-A967-5BC2-2BB051CA3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D362-2065-EAF6-7F21-460A0F310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Calne Community Neighbourhood Plan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0BEABD-BF74-DE8F-1FDC-B94232B38046}"/>
              </a:ext>
            </a:extLst>
          </p:cNvPr>
          <p:cNvSpPr txBox="1">
            <a:spLocks/>
          </p:cNvSpPr>
          <p:nvPr/>
        </p:nvSpPr>
        <p:spPr>
          <a:xfrm>
            <a:off x="361950" y="1111155"/>
            <a:ext cx="10685278" cy="166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Calne Community Neighbourhood Plan first “made” in 2018. Plan has been under major review since 2021.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Approved on 27</a:t>
            </a:r>
            <a:r>
              <a:rPr lang="en-GB" sz="24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February 2025 by Referendum, with 92.5% of the vote,</a:t>
            </a:r>
          </a:p>
        </p:txBody>
      </p:sp>
      <p:pic>
        <p:nvPicPr>
          <p:cNvPr id="4" name="Picture 3" descr="A red stamp with a white building and a blue sky&#10;&#10;AI-generated content may be incorrect.">
            <a:extLst>
              <a:ext uri="{FF2B5EF4-FFF2-40B4-BE49-F238E27FC236}">
                <a16:creationId xmlns:a16="http://schemas.microsoft.com/office/drawing/2014/main" id="{F79BD4A2-BF4B-6867-78F0-31832BAD0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242" y="4203360"/>
            <a:ext cx="6484532" cy="240026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4DE3201-CA5B-C91D-DA16-3224FCAB0844}"/>
              </a:ext>
            </a:extLst>
          </p:cNvPr>
          <p:cNvSpPr txBox="1">
            <a:spLocks/>
          </p:cNvSpPr>
          <p:nvPr/>
        </p:nvSpPr>
        <p:spPr>
          <a:xfrm>
            <a:off x="361949" y="2646632"/>
            <a:ext cx="5915247" cy="4211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Policies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on: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 &amp; sustainable development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Natural Environment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Built Environment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Facilities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Around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&amp; Shopping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Housing &amp; Infrastructure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Local Design Guide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93DE1-AC9C-78DC-77C5-FE6B621864D2}"/>
              </a:ext>
            </a:extLst>
          </p:cNvPr>
          <p:cNvSpPr txBox="1"/>
          <p:nvPr/>
        </p:nvSpPr>
        <p:spPr>
          <a:xfrm>
            <a:off x="6566933" y="2890391"/>
            <a:ext cx="4678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“The Plan is an excellent example of a neighbourhood plan review”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Independent Examiner</a:t>
            </a:r>
          </a:p>
        </p:txBody>
      </p:sp>
    </p:spTree>
    <p:extLst>
      <p:ext uri="{BB962C8B-B14F-4D97-AF65-F5344CB8AC3E}">
        <p14:creationId xmlns:p14="http://schemas.microsoft.com/office/powerpoint/2010/main" val="22426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FD0A-0AF0-4D16-A92C-225677FA0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Safety Working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3B11-910D-4DF2-9134-0696B6DAE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51" y="5221268"/>
            <a:ext cx="5421287" cy="151519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40mph through Studley Crossroads &amp; 50mph east to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Norley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Lane implemented Oct’24.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03FF0-A5CE-B48F-42B6-29C36BDB0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451" y="1240857"/>
            <a:ext cx="5702596" cy="36344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12D67D-19AD-44AD-6343-FC08C3AFE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0006" y="3226730"/>
            <a:ext cx="5142787" cy="329709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DDBCFE-A25C-4479-7B63-90954C62989B}"/>
              </a:ext>
            </a:extLst>
          </p:cNvPr>
          <p:cNvSpPr txBox="1">
            <a:spLocks/>
          </p:cNvSpPr>
          <p:nvPr/>
        </p:nvSpPr>
        <p:spPr>
          <a:xfrm>
            <a:off x="6494105" y="1758217"/>
            <a:ext cx="5421287" cy="15151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20mph Speed Limit for Studley &amp; </a:t>
            </a:r>
            <a:r>
              <a:rPr lang="en-GB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Norley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Lane approved Feb’25.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EE237-7DED-FFC6-422D-AD5FD11929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451" y="1287542"/>
            <a:ext cx="5702596" cy="3634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02F6FA-308B-88E9-2460-05B1C978A0A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06" y="3273415"/>
            <a:ext cx="5142787" cy="32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2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670DF-9C67-17CA-B4CA-5EEF9A734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74666-3DC9-09E1-62D1-DED12E17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Road Safety Working Group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9BA3C6-56BD-4DB4-1504-9305BF825FEC}"/>
              </a:ext>
            </a:extLst>
          </p:cNvPr>
          <p:cNvSpPr txBox="1">
            <a:spLocks/>
          </p:cNvSpPr>
          <p:nvPr/>
        </p:nvSpPr>
        <p:spPr>
          <a:xfrm>
            <a:off x="181195" y="1081013"/>
            <a:ext cx="9143557" cy="5224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 Gates and Signage Improvements installed at Sandy Lane.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Crash Barrier extended at the bottom of Old Derry Hill.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Council’s two Speed Indicator Devices continue to be rotated around the parish with data supplied to Wiltshire Police to inform speed enforcement.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Engagement with Derry Hill School about parking during drop-off and pick-up times.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A3102 Safer Roads Project – reduction in speed limit on A3102 Mile Elm Road and safety improvements (white lining, signage improvements) 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Awaiting outcome of two bids to Wiltshire Council for substantive scheme funding: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Surfacing of the shared use path between the Lansdowne Hall and the A4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Traffic Calming Improvements on Church Road &amp; Studley Lane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sign on a pole&#10;&#10;Description automatically generated">
            <a:extLst>
              <a:ext uri="{FF2B5EF4-FFF2-40B4-BE49-F238E27FC236}">
                <a16:creationId xmlns:a16="http://schemas.microsoft.com/office/drawing/2014/main" id="{2F34E786-E6C0-2048-9D6A-DF25BBDF735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5456" y="2406576"/>
            <a:ext cx="2777690" cy="37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5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E6E67-C265-9E47-2755-857A51F2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D5CDE-F027-CB6B-475F-0A9BCC6AA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Footpaths Working Group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F7BAAD7-4B34-153C-3EAE-907CAF108A93}"/>
              </a:ext>
            </a:extLst>
          </p:cNvPr>
          <p:cNvSpPr txBox="1">
            <a:spLocks/>
          </p:cNvSpPr>
          <p:nvPr/>
        </p:nvSpPr>
        <p:spPr>
          <a:xfrm>
            <a:off x="153285" y="1325563"/>
            <a:ext cx="6836292" cy="52240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Footpaths Working Group has continued to undertake maintenance and improvement works to the Parish Councils 80km of public rights of way.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the past year this has included: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Stiles on CALW49 &amp; CALW52 at Stockley Common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Stiles on CALW87 Naish Hill near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Nethermore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Farm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Repairs to steps on CALW82 to west of the Lansdowne Arms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Clearance/strimming on CALW86 Close Wood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Handrail repairs – CALW13, CALW67, CALW80</a:t>
            </a:r>
          </a:p>
          <a:p>
            <a:pPr lvl="1"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Stile repairs on CALW42 at </a:t>
            </a: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Calstone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&amp; CALW49 Stockley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fence and trees in a field&#10;&#10;AI-generated content may be incorrect.">
            <a:extLst>
              <a:ext uri="{FF2B5EF4-FFF2-40B4-BE49-F238E27FC236}">
                <a16:creationId xmlns:a16="http://schemas.microsoft.com/office/drawing/2014/main" id="{F7B05C2C-3FAA-11FF-EA7B-F4912307C2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568" y="127590"/>
            <a:ext cx="2703328" cy="3604437"/>
          </a:xfrm>
          <a:prstGeom prst="rect">
            <a:avLst/>
          </a:prstGeom>
        </p:spPr>
      </p:pic>
      <p:pic>
        <p:nvPicPr>
          <p:cNvPr id="11" name="Picture 10" descr="A group of people standing next to a wooden structure&#10;&#10;AI-generated content may be incorrect.">
            <a:extLst>
              <a:ext uri="{FF2B5EF4-FFF2-40B4-BE49-F238E27FC236}">
                <a16:creationId xmlns:a16="http://schemas.microsoft.com/office/drawing/2014/main" id="{760E3264-3D9A-6F8E-E725-BCE88BF9C3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60098" y="3338883"/>
            <a:ext cx="3434904" cy="2576178"/>
          </a:xfrm>
          <a:prstGeom prst="rect">
            <a:avLst/>
          </a:prstGeom>
        </p:spPr>
      </p:pic>
      <p:pic>
        <p:nvPicPr>
          <p:cNvPr id="7" name="Picture 6" descr="A person standing on a fence in the mud&#10;&#10;AI-generated content may be incorrect.">
            <a:extLst>
              <a:ext uri="{FF2B5EF4-FFF2-40B4-BE49-F238E27FC236}">
                <a16:creationId xmlns:a16="http://schemas.microsoft.com/office/drawing/2014/main" id="{F059E008-431E-8B44-02A7-CBD1CFC11F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8847" y="4100670"/>
            <a:ext cx="3163739" cy="237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4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FC2D6-4793-0942-39E5-3E7FA0810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48956-9CAD-777A-F1A8-9FBF9389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and Environment Working Group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AE42E2-CBF8-6559-D8E0-F2A8230BF427}"/>
              </a:ext>
            </a:extLst>
          </p:cNvPr>
          <p:cNvSpPr txBox="1">
            <a:spLocks/>
          </p:cNvSpPr>
          <p:nvPr/>
        </p:nvSpPr>
        <p:spPr>
          <a:xfrm>
            <a:off x="361950" y="1221076"/>
            <a:ext cx="3953738" cy="8222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Studley Gardens Community Orchard planted.</a:t>
            </a: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group of people standing in front of a tree&#10;&#10;AI-generated content may be incorrect.">
            <a:extLst>
              <a:ext uri="{FF2B5EF4-FFF2-40B4-BE49-F238E27FC236}">
                <a16:creationId xmlns:a16="http://schemas.microsoft.com/office/drawing/2014/main" id="{65095737-3BB2-7A81-387E-39C10FAEE5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51" y="2043289"/>
            <a:ext cx="4079360" cy="305952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31FF195-7124-722A-2B82-1646AB296EE4}"/>
              </a:ext>
            </a:extLst>
          </p:cNvPr>
          <p:cNvSpPr txBox="1">
            <a:spLocks/>
          </p:cNvSpPr>
          <p:nvPr/>
        </p:nvSpPr>
        <p:spPr>
          <a:xfrm>
            <a:off x="4672637" y="4086578"/>
            <a:ext cx="3631391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Sustainability &amp; Wellness Weekend 19/20</a:t>
            </a:r>
            <a:r>
              <a:rPr lang="en-GB" sz="2000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October (in conjunction with the Community Committee)</a:t>
            </a:r>
          </a:p>
          <a:p>
            <a:pPr>
              <a:lnSpc>
                <a:spcPct val="110000"/>
              </a:lnSpc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 descr="A group of people in a room&#10;&#10;AI-generated content may be incorrect.">
            <a:extLst>
              <a:ext uri="{FF2B5EF4-FFF2-40B4-BE49-F238E27FC236}">
                <a16:creationId xmlns:a16="http://schemas.microsoft.com/office/drawing/2014/main" id="{DB6BAF59-AEA8-6F53-3284-7B64B739E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8444" y="1495573"/>
            <a:ext cx="3378890" cy="2534168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101A6C7-FFB4-A71B-DE55-D85BB327F323}"/>
              </a:ext>
            </a:extLst>
          </p:cNvPr>
          <p:cNvSpPr txBox="1">
            <a:spLocks/>
          </p:cNvSpPr>
          <p:nvPr/>
        </p:nvSpPr>
        <p:spPr>
          <a:xfrm>
            <a:off x="8500091" y="2043289"/>
            <a:ext cx="3032248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Coming Soon!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Bicycle Stand Planters</a:t>
            </a:r>
          </a:p>
          <a:p>
            <a:pPr>
              <a:lnSpc>
                <a:spcPct val="110000"/>
              </a:lnSpc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x_x__x0000_i1026">
            <a:extLst>
              <a:ext uri="{FF2B5EF4-FFF2-40B4-BE49-F238E27FC236}">
                <a16:creationId xmlns:a16="http://schemas.microsoft.com/office/drawing/2014/main" id="{12F4026E-3342-9CD4-AF2E-ED0002FC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0091" y="3091160"/>
            <a:ext cx="3307981" cy="331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2F4A202-9D26-B44C-35A3-71C0F4069D2A}"/>
              </a:ext>
            </a:extLst>
          </p:cNvPr>
          <p:cNvSpPr txBox="1">
            <a:spLocks/>
          </p:cNvSpPr>
          <p:nvPr/>
        </p:nvSpPr>
        <p:spPr>
          <a:xfrm>
            <a:off x="361951" y="5159646"/>
            <a:ext cx="4079360" cy="1325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Grant funded from Coronation Living Heritage Fund.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29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F6E93-5269-EDE4-213D-3133A9DE4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D2A1-47F0-5B84-A20D-AF85FE24B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Defibrillator Project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C6C9F25-90E2-E452-D209-9D14459562C9}"/>
              </a:ext>
            </a:extLst>
          </p:cNvPr>
          <p:cNvSpPr txBox="1">
            <a:spLocks/>
          </p:cNvSpPr>
          <p:nvPr/>
        </p:nvSpPr>
        <p:spPr>
          <a:xfrm>
            <a:off x="457643" y="1197973"/>
            <a:ext cx="7782590" cy="3905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Parish Council Project to install community defibrillators to every community not currently covered: </a:t>
            </a:r>
          </a:p>
          <a:p>
            <a:pPr>
              <a:lnSpc>
                <a:spcPct val="110000"/>
              </a:lnSpc>
            </a:pP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Calstone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installed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Compton Bassett x 2 – installed </a:t>
            </a:r>
          </a:p>
          <a:p>
            <a:pPr>
              <a:lnSpc>
                <a:spcPct val="110000"/>
              </a:lnSpc>
            </a:pPr>
            <a:r>
              <a:rPr lang="en-GB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Cherhill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View – planned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Mile Elm - planned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Sandy Lane – planned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Pewsham – installed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parking meter in a grassy field&#10;&#10;AI-generated content may be incorrect.">
            <a:extLst>
              <a:ext uri="{FF2B5EF4-FFF2-40B4-BE49-F238E27FC236}">
                <a16:creationId xmlns:a16="http://schemas.microsoft.com/office/drawing/2014/main" id="{71037758-7C6E-3F7E-6A18-1D127EE4E28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8938" y="3150801"/>
            <a:ext cx="4302198" cy="3226649"/>
          </a:xfrm>
          <a:prstGeom prst="rect">
            <a:avLst/>
          </a:prstGeom>
        </p:spPr>
      </p:pic>
      <p:pic>
        <p:nvPicPr>
          <p:cNvPr id="8" name="Picture 7" descr="A defibrillator sign on a wall&#10;&#10;AI-generated content may be incorrect.">
            <a:extLst>
              <a:ext uri="{FF2B5EF4-FFF2-40B4-BE49-F238E27FC236}">
                <a16:creationId xmlns:a16="http://schemas.microsoft.com/office/drawing/2014/main" id="{F5E1092E-81CF-A14F-B772-8329A1D1C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399596" y="2336725"/>
            <a:ext cx="4318591" cy="323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130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059A8-403F-BDDB-B3EE-DFF653AC6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FE9D4-BD40-52A8-4E01-D7D926B5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0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Play Equipment on Petty Acre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7EA455-6D1D-AD7E-23BD-0A5670A84078}"/>
              </a:ext>
            </a:extLst>
          </p:cNvPr>
          <p:cNvSpPr txBox="1">
            <a:spLocks/>
          </p:cNvSpPr>
          <p:nvPr/>
        </p:nvSpPr>
        <p:spPr>
          <a:xfrm>
            <a:off x="457643" y="1197973"/>
            <a:ext cx="7782590" cy="10454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play equipment on Petty Acre – first public play equipment in Derry Hill!</a:t>
            </a:r>
          </a:p>
          <a:p>
            <a:pPr>
              <a:lnSpc>
                <a:spcPct val="110000"/>
              </a:lnSpc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playground with a slide and picnic table&#10;&#10;AI-generated content may be incorrect.">
            <a:extLst>
              <a:ext uri="{FF2B5EF4-FFF2-40B4-BE49-F238E27FC236}">
                <a16:creationId xmlns:a16="http://schemas.microsoft.com/office/drawing/2014/main" id="{16C44D91-65C7-2179-77F1-18901CBA61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65" y="2118536"/>
            <a:ext cx="6078279" cy="455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31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524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 Theme</vt:lpstr>
      <vt:lpstr> Chair’s Report</vt:lpstr>
      <vt:lpstr>Planning Applications</vt:lpstr>
      <vt:lpstr>Calne Community Neighbourhood Plan</vt:lpstr>
      <vt:lpstr>Road Safety Working Group</vt:lpstr>
      <vt:lpstr>Road Safety Working Group</vt:lpstr>
      <vt:lpstr>Footpaths Working Group</vt:lpstr>
      <vt:lpstr>Climate and Environment Working Group</vt:lpstr>
      <vt:lpstr>Community Defibrillator Project</vt:lpstr>
      <vt:lpstr>Play Equipment on Petty Acre</vt:lpstr>
      <vt:lpstr>Thanks to councillor colleagues and the Parish Clerk</vt:lpstr>
      <vt:lpstr>Community Governance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Wiltshire Manifesto Development</dc:title>
  <dc:creator>John</dc:creator>
  <cp:lastModifiedBy>John Barnes</cp:lastModifiedBy>
  <cp:revision>61</cp:revision>
  <cp:lastPrinted>2025-03-04T21:50:27Z</cp:lastPrinted>
  <dcterms:created xsi:type="dcterms:W3CDTF">2020-12-06T16:20:49Z</dcterms:created>
  <dcterms:modified xsi:type="dcterms:W3CDTF">2025-03-05T16:57:57Z</dcterms:modified>
</cp:coreProperties>
</file>